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98" r:id="rId3"/>
    <p:sldId id="299" r:id="rId4"/>
    <p:sldId id="302" r:id="rId5"/>
    <p:sldId id="303" r:id="rId6"/>
    <p:sldId id="308" r:id="rId7"/>
    <p:sldId id="310" r:id="rId8"/>
    <p:sldId id="304" r:id="rId9"/>
    <p:sldId id="306" r:id="rId10"/>
    <p:sldId id="307" r:id="rId11"/>
    <p:sldId id="311" r:id="rId12"/>
    <p:sldId id="312" r:id="rId13"/>
    <p:sldId id="313" r:id="rId14"/>
    <p:sldId id="315" r:id="rId15"/>
    <p:sldId id="317" r:id="rId16"/>
    <p:sldId id="319" r:id="rId17"/>
    <p:sldId id="320" r:id="rId18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tih Ilig" initials="FI" lastIdx="1" clrIdx="0">
    <p:extLst>
      <p:ext uri="{19B8F6BF-5375-455C-9EA6-DF929625EA0E}">
        <p15:presenceInfo xmlns:p15="http://schemas.microsoft.com/office/powerpoint/2012/main" userId="496d650fd4260e0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58" autoAdjust="0"/>
    <p:restoredTop sz="94343" autoAdjust="0"/>
  </p:normalViewPr>
  <p:slideViewPr>
    <p:cSldViewPr snapToGrid="0">
      <p:cViewPr varScale="1">
        <p:scale>
          <a:sx n="115" d="100"/>
          <a:sy n="115" d="100"/>
        </p:scale>
        <p:origin x="92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C99169-6F43-4ED6-8640-7FEDE68C5C2A}" type="datetimeFigureOut">
              <a:rPr lang="tr-TR" smtClean="0"/>
              <a:t>21.11.2021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B4493F-00C4-4827-BC12-BF3C09C8CC5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51795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4493F-00C4-4827-BC12-BF3C09C8CC5D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41451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21.11.2021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07755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21.11.2021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0544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21.11.2021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79256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21.11.2021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9796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21.11.2021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85846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21.11.2021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62750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21.11.2021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75922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21.11.2021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989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21.11.2021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19254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21.11.2021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62269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21.11.2021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7717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C81DA-0F31-4EF5-8FA1-010BA321E2EC}" type="datetimeFigureOut">
              <a:rPr lang="tr-TR" smtClean="0"/>
              <a:t>21.11.2021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5408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4714176" y="5819169"/>
            <a:ext cx="25667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b="1" smtClean="0">
                <a:latin typeface="Informal Roman" panose="030604020304060B0204" pitchFamily="66" charset="0"/>
              </a:rPr>
              <a:t>FATİH İLİĞ</a:t>
            </a:r>
            <a:endParaRPr lang="tr-TR" sz="4000" b="1">
              <a:latin typeface="Informal Roman" panose="030604020304060B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28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379614" y="359896"/>
            <a:ext cx="8282248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Örnek 3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In this example we will use case statements between some values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Resim 4"/>
          <p:cNvPicPr/>
          <p:nvPr/>
        </p:nvPicPr>
        <p:blipFill>
          <a:blip r:embed="rId2"/>
          <a:stretch>
            <a:fillRect/>
          </a:stretch>
        </p:blipFill>
        <p:spPr>
          <a:xfrm>
            <a:off x="2778529" y="1070516"/>
            <a:ext cx="5105400" cy="3648075"/>
          </a:xfrm>
          <a:prstGeom prst="rect">
            <a:avLst/>
          </a:prstGeom>
        </p:spPr>
      </p:pic>
      <p:pic>
        <p:nvPicPr>
          <p:cNvPr id="6" name="Resim 5"/>
          <p:cNvPicPr/>
          <p:nvPr/>
        </p:nvPicPr>
        <p:blipFill>
          <a:blip r:embed="rId3"/>
          <a:stretch>
            <a:fillRect/>
          </a:stretch>
        </p:blipFill>
        <p:spPr>
          <a:xfrm>
            <a:off x="2485707" y="5040515"/>
            <a:ext cx="5940425" cy="40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04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404553" y="69971"/>
            <a:ext cx="1009442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Örnek 4: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Finite 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State Machine Methods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Resim 4"/>
          <p:cNvPicPr/>
          <p:nvPr/>
        </p:nvPicPr>
        <p:blipFill>
          <a:blip r:embed="rId2"/>
          <a:stretch>
            <a:fillRect/>
          </a:stretch>
        </p:blipFill>
        <p:spPr>
          <a:xfrm>
            <a:off x="581285" y="577802"/>
            <a:ext cx="3034751" cy="6200293"/>
          </a:xfrm>
          <a:prstGeom prst="rect">
            <a:avLst/>
          </a:prstGeom>
        </p:spPr>
      </p:pic>
      <p:pic>
        <p:nvPicPr>
          <p:cNvPr id="6" name="Resim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19" y="2876810"/>
            <a:ext cx="4214554" cy="65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32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36146" y="260065"/>
            <a:ext cx="2114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smtClean="0">
                <a:latin typeface="Times New Roman" panose="02020603050405020304" pitchFamily="18" charset="0"/>
                <a:ea typeface="Calibri" panose="020F0502020204030204" pitchFamily="34" charset="0"/>
              </a:rPr>
              <a:t>4. </a:t>
            </a: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</a:rPr>
              <a:t>FOR DÖNGÜSÜ</a:t>
            </a:r>
            <a:endParaRPr lang="tr-TR" b="1"/>
          </a:p>
        </p:txBody>
      </p:sp>
      <p:sp>
        <p:nvSpPr>
          <p:cNvPr id="5" name="Dikdörtgen 4"/>
          <p:cNvSpPr/>
          <p:nvPr/>
        </p:nvSpPr>
        <p:spPr>
          <a:xfrm>
            <a:off x="354675" y="629397"/>
            <a:ext cx="1005285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NOT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: Döngü işlemlerinde yapılacak olan aritmetik veya sayma gibi işlemler variable ile yapılmalıdır !!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Resim 5"/>
          <p:cNvPicPr/>
          <p:nvPr/>
        </p:nvPicPr>
        <p:blipFill>
          <a:blip r:embed="rId2"/>
          <a:stretch>
            <a:fillRect/>
          </a:stretch>
        </p:blipFill>
        <p:spPr>
          <a:xfrm>
            <a:off x="518507" y="1219805"/>
            <a:ext cx="430530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5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73313" y="185250"/>
            <a:ext cx="2082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smtClean="0">
                <a:latin typeface="Times New Roman" panose="02020603050405020304" pitchFamily="18" charset="0"/>
                <a:ea typeface="Calibri" panose="020F0502020204030204" pitchFamily="34" charset="0"/>
              </a:rPr>
              <a:t>5.</a:t>
            </a:r>
            <a:r>
              <a:rPr lang="en-US" b="1" smtClean="0">
                <a:latin typeface="Times New Roman" panose="02020603050405020304" pitchFamily="18" charset="0"/>
                <a:ea typeface="Calibri" panose="020F0502020204030204" pitchFamily="34" charset="0"/>
              </a:rPr>
              <a:t>WHILE </a:t>
            </a: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</a:rPr>
              <a:t>DÖNGÜ</a:t>
            </a:r>
            <a:endParaRPr lang="tr-TR" b="1"/>
          </a:p>
        </p:txBody>
      </p:sp>
      <p:sp>
        <p:nvSpPr>
          <p:cNvPr id="7" name="Dikdörtgen 6"/>
          <p:cNvSpPr/>
          <p:nvPr/>
        </p:nvSpPr>
        <p:spPr>
          <a:xfrm>
            <a:off x="354675" y="554582"/>
            <a:ext cx="1173202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NOT: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Diziler en sağdan başlayarak 0 numara ile başlar. (downto 0 ise )Yani A vektörünün en sağındaki sayı A(0) dır.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Resim 8"/>
          <p:cNvPicPr/>
          <p:nvPr/>
        </p:nvPicPr>
        <p:blipFill>
          <a:blip r:embed="rId2"/>
          <a:stretch>
            <a:fillRect/>
          </a:stretch>
        </p:blipFill>
        <p:spPr>
          <a:xfrm>
            <a:off x="354675" y="1197032"/>
            <a:ext cx="4667250" cy="3200400"/>
          </a:xfrm>
          <a:prstGeom prst="rect">
            <a:avLst/>
          </a:prstGeom>
        </p:spPr>
      </p:pic>
      <p:pic>
        <p:nvPicPr>
          <p:cNvPr id="10" name="Resim 9"/>
          <p:cNvPicPr/>
          <p:nvPr/>
        </p:nvPicPr>
        <p:blipFill>
          <a:blip r:embed="rId3"/>
          <a:stretch>
            <a:fillRect/>
          </a:stretch>
        </p:blipFill>
        <p:spPr>
          <a:xfrm>
            <a:off x="3295736" y="4397432"/>
            <a:ext cx="553402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69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360234" y="351505"/>
            <a:ext cx="3536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smtClean="0">
                <a:latin typeface="Times New Roman" panose="02020603050405020304" pitchFamily="18" charset="0"/>
                <a:ea typeface="Calibri" panose="020F0502020204030204" pitchFamily="34" charset="0"/>
              </a:rPr>
              <a:t>6. </a:t>
            </a:r>
            <a:r>
              <a:rPr lang="en-US" b="1" smtClean="0">
                <a:latin typeface="Times New Roman" panose="02020603050405020304" pitchFamily="18" charset="0"/>
                <a:ea typeface="Calibri" panose="020F0502020204030204" pitchFamily="34" charset="0"/>
              </a:rPr>
              <a:t>SAAT </a:t>
            </a: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</a:rPr>
              <a:t>DARBESİ KULLANIMI</a:t>
            </a:r>
            <a:endParaRPr lang="tr-TR" b="1"/>
          </a:p>
        </p:txBody>
      </p:sp>
      <p:sp>
        <p:nvSpPr>
          <p:cNvPr id="5" name="Dikdörtgen 4"/>
          <p:cNvSpPr/>
          <p:nvPr/>
        </p:nvSpPr>
        <p:spPr>
          <a:xfrm>
            <a:off x="360233" y="720837"/>
            <a:ext cx="1151034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Genelde process yapılarını tetiklemek için kullanılır. Wait until söz dizimi kullanımı özel bir durumdur.Çünkü bu kullanımda </a:t>
            </a:r>
            <a:r>
              <a:rPr lang="en-US" b="1" u="sng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hassasiyet listesi ihmal edilir.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Konuyla ilgili örnek 2.örnekte kullanılmıştır. Zaman içermiyor ise sentezlenebilir. 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Dikdörtgen 5"/>
          <p:cNvSpPr/>
          <p:nvPr/>
        </p:nvSpPr>
        <p:spPr>
          <a:xfrm>
            <a:off x="974761" y="2321621"/>
            <a:ext cx="2443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</a:rPr>
              <a:t>Yükselen kenar tespiti </a:t>
            </a:r>
            <a:endParaRPr lang="tr-TR" b="1"/>
          </a:p>
        </p:txBody>
      </p:sp>
      <p:sp>
        <p:nvSpPr>
          <p:cNvPr id="7" name="Dikdörtgen 6"/>
          <p:cNvSpPr/>
          <p:nvPr/>
        </p:nvSpPr>
        <p:spPr>
          <a:xfrm>
            <a:off x="7336361" y="2321621"/>
            <a:ext cx="209127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b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Düşen kenar tespiti</a:t>
            </a:r>
            <a:endParaRPr lang="tr-TR" b="1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99" y="2767445"/>
            <a:ext cx="2305050" cy="990600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900" y="2949113"/>
            <a:ext cx="2362200" cy="1009650"/>
          </a:xfrm>
          <a:prstGeom prst="rect">
            <a:avLst/>
          </a:prstGeom>
        </p:spPr>
      </p:pic>
      <p:sp>
        <p:nvSpPr>
          <p:cNvPr id="11" name="Dikdörtgen 10"/>
          <p:cNvSpPr/>
          <p:nvPr/>
        </p:nvSpPr>
        <p:spPr>
          <a:xfrm>
            <a:off x="3588334" y="4680065"/>
            <a:ext cx="5054138" cy="1521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ÖNEMLİ NOT: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Process içerisinde bir taneden fazla </a:t>
            </a: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if(rising_edge (clk))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kullanılması istenmez!!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 başa bir tane </a:t>
            </a: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if(rising_edge (clk)) 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konulur.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75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409212" y="124314"/>
            <a:ext cx="205723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800"/>
              </a:spcBef>
              <a:spcAft>
                <a:spcPts val="600"/>
              </a:spcAft>
            </a:pPr>
            <a:r>
              <a:rPr lang="tr-TR" b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b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WAIT </a:t>
            </a:r>
            <a:r>
              <a:rPr lang="en-US" b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İFADESİ </a:t>
            </a:r>
            <a:endParaRPr lang="tr-TR" b="1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409212" y="632145"/>
            <a:ext cx="9649188" cy="933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6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Aşağıdaki ifadede saat sinyalin yükselen kenarında işlem kaldığı yerden devam eder.</a:t>
            </a:r>
            <a:endParaRPr lang="tr-TR" sz="160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6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 kullanımda hassasiyet listesi(sensitivity list) ihmal edilir.</a:t>
            </a:r>
            <a:endParaRPr lang="tr-TR" sz="160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Dikdörtgen 5"/>
          <p:cNvSpPr/>
          <p:nvPr/>
        </p:nvSpPr>
        <p:spPr>
          <a:xfrm>
            <a:off x="409212" y="1588114"/>
            <a:ext cx="11586053" cy="2349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600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Wait until saat ‘event and saat= ‘1’;</a:t>
            </a:r>
            <a:endParaRPr lang="tr-TR" sz="160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6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Aşağıdaki ifadede istenilen zamandan sonra işleme kaldığı yerden devam eder.</a:t>
            </a:r>
            <a:endParaRPr lang="tr-TR" sz="160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600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Wait for 80ns;</a:t>
            </a:r>
            <a:endParaRPr lang="tr-TR" sz="160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6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Aşağıdaki ifadede En sinyalinin değeri ‘1’ olana kadar işlem askıya alınır. Bu işlem aşağıda belirtilen loop ifadesi ile aynı görevi görür.</a:t>
            </a:r>
            <a:endParaRPr lang="tr-TR" sz="160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600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Wait until En =’1</a:t>
            </a:r>
            <a:r>
              <a:rPr lang="en-US" sz="1600" b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’;</a:t>
            </a:r>
            <a:endParaRPr lang="tr-TR" sz="160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63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479367" y="215879"/>
            <a:ext cx="6096000" cy="172124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Wait on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Aşağıdaki ifadede Masterclock değerinde bir değişiklik olana kadar bekler, değişiklik olduğunda devam </a:t>
            </a:r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eder.</a:t>
            </a:r>
            <a:endParaRPr lang="tr-TR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Wait on Masterclock;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479366" y="2026785"/>
            <a:ext cx="10884131" cy="1441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Kullanım yeri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Sensitivity list içermeyen process’lerde process’in sonsuz döngüye girmemesi için kullanılır. Örneğin aşağıdaki örnekte wait on kapatıldığında sonsuz döngüye girmektedir. Hataya yol açmaktadır.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Resim 5"/>
          <p:cNvPicPr/>
          <p:nvPr/>
        </p:nvPicPr>
        <p:blipFill>
          <a:blip r:embed="rId2"/>
          <a:stretch>
            <a:fillRect/>
          </a:stretch>
        </p:blipFill>
        <p:spPr>
          <a:xfrm>
            <a:off x="1597083" y="3680806"/>
            <a:ext cx="3162300" cy="876300"/>
          </a:xfrm>
          <a:prstGeom prst="rect">
            <a:avLst/>
          </a:prstGeom>
        </p:spPr>
      </p:pic>
      <p:pic>
        <p:nvPicPr>
          <p:cNvPr id="7" name="Resim 6"/>
          <p:cNvPicPr/>
          <p:nvPr/>
        </p:nvPicPr>
        <p:blipFill>
          <a:blip r:embed="rId3"/>
          <a:stretch>
            <a:fillRect/>
          </a:stretch>
        </p:blipFill>
        <p:spPr>
          <a:xfrm>
            <a:off x="5786524" y="3614328"/>
            <a:ext cx="238125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63236" y="190884"/>
            <a:ext cx="1120832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Wait on açıldığında, RandomSignal’de bir değişiklik olana kadar beklemektedir.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Resim 5"/>
          <p:cNvPicPr/>
          <p:nvPr/>
        </p:nvPicPr>
        <p:blipFill>
          <a:blip r:embed="rId2"/>
          <a:stretch>
            <a:fillRect/>
          </a:stretch>
        </p:blipFill>
        <p:spPr>
          <a:xfrm>
            <a:off x="493914" y="698715"/>
            <a:ext cx="3124200" cy="828675"/>
          </a:xfrm>
          <a:prstGeom prst="rect">
            <a:avLst/>
          </a:prstGeom>
        </p:spPr>
      </p:pic>
      <p:pic>
        <p:nvPicPr>
          <p:cNvPr id="7" name="Resim 6"/>
          <p:cNvPicPr/>
          <p:nvPr/>
        </p:nvPicPr>
        <p:blipFill>
          <a:blip r:embed="rId3"/>
          <a:stretch>
            <a:fillRect/>
          </a:stretch>
        </p:blipFill>
        <p:spPr>
          <a:xfrm>
            <a:off x="4449388" y="941602"/>
            <a:ext cx="2362200" cy="342900"/>
          </a:xfrm>
          <a:prstGeom prst="rect">
            <a:avLst/>
          </a:prstGeom>
        </p:spPr>
      </p:pic>
      <p:sp>
        <p:nvSpPr>
          <p:cNvPr id="8" name="Dikdörtgen 7"/>
          <p:cNvSpPr/>
          <p:nvPr/>
        </p:nvSpPr>
        <p:spPr>
          <a:xfrm>
            <a:off x="321542" y="1781305"/>
            <a:ext cx="208903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is equivalent with;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Resim 8"/>
          <p:cNvPicPr/>
          <p:nvPr/>
        </p:nvPicPr>
        <p:blipFill>
          <a:blip r:embed="rId4"/>
          <a:stretch>
            <a:fillRect/>
          </a:stretch>
        </p:blipFill>
        <p:spPr>
          <a:xfrm>
            <a:off x="568729" y="2289136"/>
            <a:ext cx="312420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8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mtClean="0"/>
              <a:t>Sequential Statements</a:t>
            </a:r>
            <a:endParaRPr lang="tr-TR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Ders 9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4721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303270" y="143687"/>
            <a:ext cx="5190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smtClean="0">
                <a:latin typeface="Times New Roman" panose="02020603050405020304" pitchFamily="18" charset="0"/>
                <a:ea typeface="Calibri" panose="020F0502020204030204" pitchFamily="34" charset="0"/>
              </a:rPr>
              <a:t>1. </a:t>
            </a:r>
            <a:r>
              <a:rPr lang="en-US" b="1" smtClean="0">
                <a:latin typeface="Times New Roman" panose="02020603050405020304" pitchFamily="18" charset="0"/>
                <a:ea typeface="Calibri" panose="020F0502020204030204" pitchFamily="34" charset="0"/>
              </a:rPr>
              <a:t>Process </a:t>
            </a: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</a:rPr>
              <a:t>kavramının Sequential devrelerle ilişkisi</a:t>
            </a:r>
            <a:endParaRPr lang="tr-TR" b="1"/>
          </a:p>
        </p:txBody>
      </p:sp>
      <p:sp>
        <p:nvSpPr>
          <p:cNvPr id="5" name="Dikdörtgen 4"/>
          <p:cNvSpPr/>
          <p:nvPr/>
        </p:nvSpPr>
        <p:spPr>
          <a:xfrm>
            <a:off x="570806" y="598277"/>
            <a:ext cx="107428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sequential process is a process whose execution is resumed based on a specific change of a specific signal typically referred to as the clock.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Dikdörtgen 5"/>
          <p:cNvSpPr/>
          <p:nvPr/>
        </p:nvSpPr>
        <p:spPr>
          <a:xfrm>
            <a:off x="570806" y="1462731"/>
            <a:ext cx="918833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clock is always listed in the sensitivity list of a sequential process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Dikdörtgen 6"/>
          <p:cNvSpPr/>
          <p:nvPr/>
        </p:nvSpPr>
        <p:spPr>
          <a:xfrm>
            <a:off x="570805" y="2069561"/>
            <a:ext cx="983672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sequential process may optionally contain a reset signal or /and enable signal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Resim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354" y="2835016"/>
            <a:ext cx="3143250" cy="3295650"/>
          </a:xfrm>
          <a:prstGeom prst="rect">
            <a:avLst/>
          </a:prstGeom>
        </p:spPr>
      </p:pic>
      <p:pic>
        <p:nvPicPr>
          <p:cNvPr id="10" name="Resim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393" y="3730366"/>
            <a:ext cx="298640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323619" y="258696"/>
            <a:ext cx="6141489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Example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Synchronous and Asynchronous Sequential Processes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323619" y="647392"/>
            <a:ext cx="3484928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Asynchronous Sequential Process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Resim 5"/>
          <p:cNvPicPr/>
          <p:nvPr/>
        </p:nvPicPr>
        <p:blipFill>
          <a:blip r:embed="rId2"/>
          <a:stretch>
            <a:fillRect/>
          </a:stretch>
        </p:blipFill>
        <p:spPr>
          <a:xfrm>
            <a:off x="879590" y="1361382"/>
            <a:ext cx="4248150" cy="3752850"/>
          </a:xfrm>
          <a:prstGeom prst="rect">
            <a:avLst/>
          </a:prstGeom>
        </p:spPr>
      </p:pic>
      <p:pic>
        <p:nvPicPr>
          <p:cNvPr id="7" name="Resim 6"/>
          <p:cNvPicPr/>
          <p:nvPr/>
        </p:nvPicPr>
        <p:blipFill>
          <a:blip r:embed="rId3"/>
          <a:stretch>
            <a:fillRect/>
          </a:stretch>
        </p:blipFill>
        <p:spPr>
          <a:xfrm>
            <a:off x="5764357" y="2289376"/>
            <a:ext cx="573405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8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419234" y="217132"/>
            <a:ext cx="3356688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Synchronous Sequential Process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Resim 4"/>
          <p:cNvPicPr/>
          <p:nvPr/>
        </p:nvPicPr>
        <p:blipFill>
          <a:blip r:embed="rId2"/>
          <a:stretch>
            <a:fillRect/>
          </a:stretch>
        </p:blipFill>
        <p:spPr>
          <a:xfrm>
            <a:off x="991205" y="935875"/>
            <a:ext cx="4257675" cy="4038600"/>
          </a:xfrm>
          <a:prstGeom prst="rect">
            <a:avLst/>
          </a:prstGeom>
        </p:spPr>
      </p:pic>
      <p:pic>
        <p:nvPicPr>
          <p:cNvPr id="6" name="Resim 5"/>
          <p:cNvPicPr/>
          <p:nvPr/>
        </p:nvPicPr>
        <p:blipFill>
          <a:blip r:embed="rId3"/>
          <a:stretch>
            <a:fillRect/>
          </a:stretch>
        </p:blipFill>
        <p:spPr>
          <a:xfrm>
            <a:off x="5617153" y="2075843"/>
            <a:ext cx="569595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59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321958" y="226814"/>
            <a:ext cx="1447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smtClean="0">
                <a:latin typeface="Times New Roman" panose="02020603050405020304" pitchFamily="18" charset="0"/>
                <a:ea typeface="Calibri" panose="020F0502020204030204" pitchFamily="34" charset="0"/>
              </a:rPr>
              <a:t>2. </a:t>
            </a:r>
            <a:r>
              <a:rPr lang="en-US" b="1" smtClean="0">
                <a:latin typeface="Times New Roman" panose="02020603050405020304" pitchFamily="18" charset="0"/>
                <a:ea typeface="Calibri" panose="020F0502020204030204" pitchFamily="34" charset="0"/>
              </a:rPr>
              <a:t>IF </a:t>
            </a: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</a:rPr>
              <a:t>YAPISI</a:t>
            </a:r>
            <a:endParaRPr lang="tr-TR" b="1"/>
          </a:p>
        </p:txBody>
      </p:sp>
      <p:pic>
        <p:nvPicPr>
          <p:cNvPr id="5" name="Resim 4"/>
          <p:cNvPicPr/>
          <p:nvPr/>
        </p:nvPicPr>
        <p:blipFill>
          <a:blip r:embed="rId2"/>
          <a:stretch>
            <a:fillRect/>
          </a:stretch>
        </p:blipFill>
        <p:spPr>
          <a:xfrm>
            <a:off x="547082" y="1384069"/>
            <a:ext cx="1504950" cy="2943225"/>
          </a:xfrm>
          <a:prstGeom prst="rect">
            <a:avLst/>
          </a:prstGeom>
        </p:spPr>
      </p:pic>
      <p:sp>
        <p:nvSpPr>
          <p:cNvPr id="6" name="Dikdörtgen 5"/>
          <p:cNvSpPr/>
          <p:nvPr/>
        </p:nvSpPr>
        <p:spPr>
          <a:xfrm>
            <a:off x="3401990" y="160312"/>
            <a:ext cx="189667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ÖR : Çoğullayıcı 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Resim 6"/>
          <p:cNvPicPr/>
          <p:nvPr/>
        </p:nvPicPr>
        <p:blipFill>
          <a:blip r:embed="rId3"/>
          <a:stretch>
            <a:fillRect/>
          </a:stretch>
        </p:blipFill>
        <p:spPr>
          <a:xfrm>
            <a:off x="3467446" y="1003935"/>
            <a:ext cx="316230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7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403917" y="276690"/>
            <a:ext cx="1841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smtClean="0">
                <a:latin typeface="Times New Roman" panose="02020603050405020304" pitchFamily="18" charset="0"/>
                <a:ea typeface="Calibri" panose="020F0502020204030204" pitchFamily="34" charset="0"/>
              </a:rPr>
              <a:t>3. </a:t>
            </a:r>
            <a:r>
              <a:rPr lang="en-US" b="1" smtClean="0">
                <a:latin typeface="Times New Roman" panose="02020603050405020304" pitchFamily="18" charset="0"/>
                <a:ea typeface="Calibri" panose="020F0502020204030204" pitchFamily="34" charset="0"/>
              </a:rPr>
              <a:t>CASE </a:t>
            </a: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</a:rPr>
              <a:t>YAPISI</a:t>
            </a:r>
            <a:endParaRPr lang="tr-TR" b="1"/>
          </a:p>
        </p:txBody>
      </p:sp>
      <p:sp>
        <p:nvSpPr>
          <p:cNvPr id="5" name="Dikdörtgen 4"/>
          <p:cNvSpPr/>
          <p:nvPr/>
        </p:nvSpPr>
        <p:spPr>
          <a:xfrm>
            <a:off x="403917" y="646022"/>
            <a:ext cx="363016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ÖRNEK 1 : Combinational Circuit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Resim 5"/>
          <p:cNvPicPr/>
          <p:nvPr/>
        </p:nvPicPr>
        <p:blipFill>
          <a:blip r:embed="rId2"/>
          <a:stretch>
            <a:fillRect/>
          </a:stretch>
        </p:blipFill>
        <p:spPr>
          <a:xfrm>
            <a:off x="581284" y="1234440"/>
            <a:ext cx="4429125" cy="5486400"/>
          </a:xfrm>
          <a:prstGeom prst="rect">
            <a:avLst/>
          </a:prstGeom>
        </p:spPr>
      </p:pic>
      <p:pic>
        <p:nvPicPr>
          <p:cNvPr id="7" name="Resim 6"/>
          <p:cNvPicPr/>
          <p:nvPr/>
        </p:nvPicPr>
        <p:blipFill>
          <a:blip r:embed="rId3"/>
          <a:stretch>
            <a:fillRect/>
          </a:stretch>
        </p:blipFill>
        <p:spPr>
          <a:xfrm>
            <a:off x="6038243" y="2785802"/>
            <a:ext cx="4238625" cy="14859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246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487679" y="265699"/>
            <a:ext cx="1110857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If you add clk signal and change the process as shown below then you can add a register at the end of mux.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Resim 4"/>
          <p:cNvPicPr/>
          <p:nvPr/>
        </p:nvPicPr>
        <p:blipFill>
          <a:blip r:embed="rId2"/>
          <a:stretch>
            <a:fillRect/>
          </a:stretch>
        </p:blipFill>
        <p:spPr>
          <a:xfrm>
            <a:off x="1308475" y="1160664"/>
            <a:ext cx="3190875" cy="1943100"/>
          </a:xfrm>
          <a:prstGeom prst="rect">
            <a:avLst/>
          </a:prstGeom>
        </p:spPr>
      </p:pic>
      <p:pic>
        <p:nvPicPr>
          <p:cNvPr id="6" name="Resim 5"/>
          <p:cNvPicPr/>
          <p:nvPr/>
        </p:nvPicPr>
        <p:blipFill>
          <a:blip r:embed="rId3"/>
          <a:stretch>
            <a:fillRect/>
          </a:stretch>
        </p:blipFill>
        <p:spPr>
          <a:xfrm>
            <a:off x="5783234" y="1470226"/>
            <a:ext cx="4000500" cy="13239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4462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334800" y="149253"/>
            <a:ext cx="128112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ÖRNEK 2: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Resim 4"/>
          <p:cNvPicPr/>
          <p:nvPr/>
        </p:nvPicPr>
        <p:blipFill>
          <a:blip r:embed="rId2"/>
          <a:stretch>
            <a:fillRect/>
          </a:stretch>
        </p:blipFill>
        <p:spPr>
          <a:xfrm>
            <a:off x="630294" y="797329"/>
            <a:ext cx="326707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6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2333</TotalTime>
  <Words>405</Words>
  <Application>Microsoft Office PowerPoint</Application>
  <PresentationFormat>Geniş ekran</PresentationFormat>
  <Paragraphs>45</Paragraphs>
  <Slides>17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Informal Roman</vt:lpstr>
      <vt:lpstr>Symbol</vt:lpstr>
      <vt:lpstr>Times New Roman</vt:lpstr>
      <vt:lpstr>Office Teması</vt:lpstr>
      <vt:lpstr>PowerPoint Sunusu</vt:lpstr>
      <vt:lpstr>Ders 9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>NouS/TncTR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Fatih Ilig</dc:creator>
  <cp:lastModifiedBy>Fatih Ilig</cp:lastModifiedBy>
  <cp:revision>152</cp:revision>
  <dcterms:created xsi:type="dcterms:W3CDTF">2021-10-07T19:14:53Z</dcterms:created>
  <dcterms:modified xsi:type="dcterms:W3CDTF">2021-11-21T17:56:23Z</dcterms:modified>
</cp:coreProperties>
</file>